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5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56" r:id="rId14"/>
    <p:sldId id="276" r:id="rId15"/>
    <p:sldId id="272" r:id="rId16"/>
  </p:sldIdLst>
  <p:sldSz cx="12192000" cy="6858000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0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Relationship Id="rId4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2.xlsx"/><Relationship Id="rId4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41750487278403E-2"/>
          <c:y val="5.1670562717602987E-2"/>
          <c:w val="0.92876775130133093"/>
          <c:h val="0.716660329384379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</c:f>
              <c:strCache>
                <c:ptCount val="1"/>
                <c:pt idx="0">
                  <c:v>Года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</c:f>
              <c:strCache>
                <c:ptCount val="1"/>
                <c:pt idx="0">
                  <c:v>Года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1.1000000000000001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</c:f>
              <c:strCache>
                <c:ptCount val="1"/>
                <c:pt idx="0">
                  <c:v>Года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1.2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Лист1!$A$2</c:f>
              <c:strCache>
                <c:ptCount val="1"/>
                <c:pt idx="0">
                  <c:v>Года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1.3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136128"/>
        <c:axId val="85137664"/>
      </c:barChart>
      <c:catAx>
        <c:axId val="8513612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85137664"/>
        <c:crosses val="autoZero"/>
        <c:auto val="1"/>
        <c:lblAlgn val="ctr"/>
        <c:lblOffset val="100"/>
        <c:noMultiLvlLbl val="0"/>
      </c:catAx>
      <c:valAx>
        <c:axId val="8513766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5136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574539779045888"/>
          <c:y val="0.77599688394561939"/>
          <c:w val="0.58547182085638405"/>
          <c:h val="7.57140618071833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41750487278403E-2"/>
          <c:y val="5.1670562717602987E-2"/>
          <c:w val="0.92876775130133093"/>
          <c:h val="0.716660329384379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</c:f>
              <c:strCache>
                <c:ptCount val="1"/>
                <c:pt idx="0">
                  <c:v>Года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</c:f>
              <c:strCache>
                <c:ptCount val="1"/>
                <c:pt idx="0">
                  <c:v>Года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1.3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</c:f>
              <c:strCache>
                <c:ptCount val="1"/>
                <c:pt idx="0">
                  <c:v>Года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1.6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Лист1!$A$2</c:f>
              <c:strCache>
                <c:ptCount val="1"/>
                <c:pt idx="0">
                  <c:v>Года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1.9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167104"/>
        <c:axId val="85230336"/>
      </c:barChart>
      <c:catAx>
        <c:axId val="8516710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85230336"/>
        <c:crosses val="autoZero"/>
        <c:auto val="1"/>
        <c:lblAlgn val="ctr"/>
        <c:lblOffset val="100"/>
        <c:noMultiLvlLbl val="0"/>
      </c:catAx>
      <c:valAx>
        <c:axId val="8523033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5167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7686325176383745E-2"/>
          <c:y val="0.77599688394561939"/>
          <c:w val="0.90480439064123674"/>
          <c:h val="9.37350875997000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0.47125</cdr:x>
      <cdr:y>0.84092</cdr:y>
    </cdr:from>
    <cdr:to>
      <cdr:x>0.61374</cdr:x>
      <cdr:y>0.93663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373527" y="2886482"/>
          <a:ext cx="1020043" cy="3285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dirty="0" smtClean="0">
              <a:solidFill>
                <a:schemeClr val="tx1"/>
              </a:solidFill>
            </a:rPr>
            <a:t>ГОДА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0.47125</cdr:x>
      <cdr:y>0.84092</cdr:y>
    </cdr:from>
    <cdr:to>
      <cdr:x>0.61374</cdr:x>
      <cdr:y>0.93663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373527" y="2886482"/>
          <a:ext cx="1020043" cy="3285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dirty="0" smtClean="0">
              <a:solidFill>
                <a:schemeClr val="tx1"/>
              </a:solidFill>
            </a:rPr>
            <a:t>ГОДА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734785" y="1379765"/>
            <a:ext cx="10834007" cy="42699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>
                <a:latin typeface="+mj-lt"/>
              </a:rPr>
              <a:t>Формирование непрерывного образовательного пространства на основе сетевого взаимодействия</a:t>
            </a:r>
            <a:endParaRPr lang="ru-RU" sz="6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7894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1" y="430924"/>
            <a:ext cx="10131425" cy="1797269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92D050"/>
                </a:solidFill>
              </a:rPr>
              <a:t>Конкурентные преимущества </a:t>
            </a:r>
            <a:r>
              <a:rPr lang="ru-RU" sz="4000" b="1" dirty="0" smtClean="0"/>
              <a:t>дополнительного образования перед формальным образованием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1" y="2772688"/>
            <a:ext cx="11001702" cy="3207698"/>
          </a:xfrm>
        </p:spPr>
        <p:txBody>
          <a:bodyPr>
            <a:noAutofit/>
          </a:bodyPr>
          <a:lstStyle/>
          <a:p>
            <a:pPr>
              <a:buClr>
                <a:srgbClr val="92D050"/>
              </a:buClr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rgbClr val="92D050"/>
                </a:solidFill>
              </a:rPr>
              <a:t>Свободный</a:t>
            </a:r>
            <a:r>
              <a:rPr lang="ru-RU" sz="2800" dirty="0" smtClean="0"/>
              <a:t> личностный выбор деятельности, определяющий индивидуальное развитие человека</a:t>
            </a:r>
          </a:p>
          <a:p>
            <a:pPr>
              <a:buClr>
                <a:srgbClr val="92D050"/>
              </a:buClr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rgbClr val="92D050"/>
                </a:solidFill>
              </a:rPr>
              <a:t>Вариативность</a:t>
            </a:r>
            <a:r>
              <a:rPr lang="ru-RU" sz="2800" dirty="0" smtClean="0"/>
              <a:t> содержания и форм организации образовательного процесса</a:t>
            </a:r>
          </a:p>
          <a:p>
            <a:pPr>
              <a:buClr>
                <a:srgbClr val="92D050"/>
              </a:buClr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rgbClr val="92D050"/>
                </a:solidFill>
              </a:rPr>
              <a:t>Доступность</a:t>
            </a:r>
            <a:r>
              <a:rPr lang="ru-RU" sz="2800" dirty="0" smtClean="0"/>
              <a:t> глобального знания и информации для каждого</a:t>
            </a:r>
          </a:p>
          <a:p>
            <a:pPr>
              <a:buClr>
                <a:srgbClr val="92D050"/>
              </a:buClr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rgbClr val="92D050"/>
                </a:solidFill>
              </a:rPr>
              <a:t>Адаптивность</a:t>
            </a:r>
            <a:r>
              <a:rPr lang="ru-RU" sz="2800" dirty="0" smtClean="0"/>
              <a:t> к возникающим изменениям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24801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103" y="94593"/>
            <a:ext cx="11992304" cy="1456267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92D050"/>
                </a:solidFill>
              </a:rPr>
              <a:t>ПРОБЛЕМА отсутствия мотивации</a:t>
            </a:r>
            <a:r>
              <a:rPr lang="ru-RU" b="1" dirty="0" smtClean="0"/>
              <a:t> у детей получать востребованную профессию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9283" y="1639614"/>
            <a:ext cx="11283777" cy="3083792"/>
          </a:xfrm>
        </p:spPr>
        <p:txBody>
          <a:bodyPr>
            <a:normAutofit/>
          </a:bodyPr>
          <a:lstStyle/>
          <a:p>
            <a:pPr>
              <a:buClr>
                <a:srgbClr val="92D050"/>
              </a:buClr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92D050"/>
                </a:solidFill>
              </a:rPr>
              <a:t>Работу</a:t>
            </a:r>
            <a:r>
              <a:rPr lang="ru-RU" sz="2800" dirty="0" smtClean="0"/>
              <a:t> по воспитанию мотивации нужно начинать с младших классов</a:t>
            </a:r>
          </a:p>
          <a:p>
            <a:pPr>
              <a:buClr>
                <a:srgbClr val="92D050"/>
              </a:buClr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92D050"/>
                </a:solidFill>
              </a:rPr>
              <a:t>Особую</a:t>
            </a:r>
            <a:r>
              <a:rPr lang="ru-RU" sz="2800" dirty="0" smtClean="0"/>
              <a:t> роль должно играть дополнительное образование</a:t>
            </a:r>
          </a:p>
          <a:p>
            <a:pPr>
              <a:buClr>
                <a:srgbClr val="92D050"/>
              </a:buClr>
              <a:buFont typeface="Wingdings" pitchFamily="2" charset="2"/>
              <a:buChar char="Ø"/>
            </a:pPr>
            <a:r>
              <a:rPr lang="ru-RU" sz="2800" dirty="0" smtClean="0">
                <a:solidFill>
                  <a:srgbClr val="92D050"/>
                </a:solidFill>
              </a:rPr>
              <a:t>Должна</a:t>
            </a:r>
            <a:r>
              <a:rPr lang="ru-RU" sz="2800" dirty="0" smtClean="0"/>
              <a:t> формироваться мотивация педагогов на плодотворное обучение детей</a:t>
            </a:r>
            <a:endParaRPr lang="ru-RU" sz="28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0" y="5296930"/>
            <a:ext cx="12192000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540476" y="5692346"/>
            <a:ext cx="97618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92D050"/>
                </a:solidFill>
              </a:rPr>
              <a:t>Школа должна воспитывать и формировать в ребенке тягу к труду и системное мышление</a:t>
            </a:r>
            <a:endParaRPr lang="ru-RU" sz="24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45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1" y="0"/>
            <a:ext cx="10686392" cy="1456267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Цель сетевого взаимодействия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3423" y="1153526"/>
            <a:ext cx="11003691" cy="11283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/>
              <a:t>	</a:t>
            </a:r>
            <a:r>
              <a:rPr lang="ru-RU" sz="2000" b="1" dirty="0" smtClean="0">
                <a:solidFill>
                  <a:srgbClr val="92D050"/>
                </a:solidFill>
              </a:rPr>
              <a:t>Цель сетевого взаимодействия образовательных организаций и социальных партнеров </a:t>
            </a:r>
            <a:r>
              <a:rPr lang="ru-RU" sz="2000" dirty="0" smtClean="0"/>
              <a:t>– </a:t>
            </a:r>
            <a:r>
              <a:rPr lang="ru-RU" sz="2000" dirty="0" smtClean="0">
                <a:solidFill>
                  <a:srgbClr val="92D050"/>
                </a:solidFill>
              </a:rPr>
              <a:t>обеспечение возможности</a:t>
            </a:r>
            <a:r>
              <a:rPr lang="ru-RU" sz="2000" dirty="0" smtClean="0"/>
              <a:t> </a:t>
            </a:r>
            <a:r>
              <a:rPr lang="ru-RU" sz="2000" dirty="0" smtClean="0">
                <a:solidFill>
                  <a:srgbClr val="92D050"/>
                </a:solidFill>
              </a:rPr>
              <a:t>освоения</a:t>
            </a:r>
            <a:r>
              <a:rPr lang="ru-RU" sz="2000" dirty="0" smtClean="0"/>
              <a:t> обучающимися основных и дополнительных </a:t>
            </a:r>
            <a:r>
              <a:rPr lang="ru-RU" sz="2000" dirty="0" smtClean="0">
                <a:solidFill>
                  <a:srgbClr val="92D050"/>
                </a:solidFill>
              </a:rPr>
              <a:t>образовательных программ </a:t>
            </a:r>
            <a:r>
              <a:rPr lang="ru-RU" sz="2000" dirty="0" smtClean="0"/>
              <a:t>с использованием ресурсов организации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09152" y="2739769"/>
            <a:ext cx="1153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92D050"/>
                </a:solidFill>
              </a:rPr>
              <a:t>ЗАДАЧИ:</a:t>
            </a:r>
            <a:endParaRPr lang="ru-RU" dirty="0">
              <a:solidFill>
                <a:srgbClr val="92D050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0" y="2457716"/>
            <a:ext cx="12192000" cy="329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204785" y="2739769"/>
            <a:ext cx="1077509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92D050"/>
              </a:buClr>
              <a:buFont typeface="+mj-lt"/>
              <a:buAutoNum type="arabicPeriod"/>
            </a:pPr>
            <a:r>
              <a:rPr lang="ru-RU" sz="2000" dirty="0" smtClean="0">
                <a:solidFill>
                  <a:srgbClr val="92D050"/>
                </a:solidFill>
              </a:rPr>
              <a:t>Повышение</a:t>
            </a:r>
            <a:r>
              <a:rPr lang="ru-RU" sz="2000" dirty="0" smtClean="0"/>
              <a:t> качества реализации образовательных программ всех уровней общего образования</a:t>
            </a:r>
          </a:p>
          <a:p>
            <a:pPr marL="342900" indent="-342900">
              <a:buClr>
                <a:srgbClr val="92D050"/>
              </a:buClr>
              <a:buFont typeface="+mj-lt"/>
              <a:buAutoNum type="arabicPeriod"/>
            </a:pPr>
            <a:r>
              <a:rPr lang="ru-RU" sz="2000" dirty="0" smtClean="0">
                <a:solidFill>
                  <a:srgbClr val="92D050"/>
                </a:solidFill>
              </a:rPr>
              <a:t>Реализация</a:t>
            </a:r>
            <a:r>
              <a:rPr lang="ru-RU" sz="2000" dirty="0" smtClean="0"/>
              <a:t> дополнительных образовательных программ</a:t>
            </a:r>
          </a:p>
          <a:p>
            <a:pPr marL="342900" indent="-342900">
              <a:buClr>
                <a:srgbClr val="92D050"/>
              </a:buClr>
              <a:buFont typeface="+mj-lt"/>
              <a:buAutoNum type="arabicPeriod"/>
            </a:pPr>
            <a:r>
              <a:rPr lang="ru-RU" sz="2000" dirty="0" smtClean="0">
                <a:solidFill>
                  <a:srgbClr val="92D050"/>
                </a:solidFill>
              </a:rPr>
              <a:t>Реализация</a:t>
            </a:r>
            <a:r>
              <a:rPr lang="ru-RU" sz="2000" dirty="0" smtClean="0"/>
              <a:t> адаптированных образовательных программ для детей с ограниченными возможностями здоровья</a:t>
            </a:r>
          </a:p>
          <a:p>
            <a:pPr marL="342900" indent="-342900">
              <a:buClr>
                <a:srgbClr val="92D050"/>
              </a:buClr>
              <a:buFont typeface="+mj-lt"/>
              <a:buAutoNum type="arabicPeriod"/>
            </a:pPr>
            <a:r>
              <a:rPr lang="ru-RU" sz="2000" dirty="0" smtClean="0">
                <a:solidFill>
                  <a:srgbClr val="92D050"/>
                </a:solidFill>
              </a:rPr>
              <a:t>Обеспечение</a:t>
            </a:r>
            <a:r>
              <a:rPr lang="ru-RU" sz="2000" dirty="0" smtClean="0"/>
              <a:t> оптимальных условий для профессионального самоопределения обучающимися</a:t>
            </a:r>
          </a:p>
          <a:p>
            <a:pPr marL="342900" indent="-342900">
              <a:buClr>
                <a:srgbClr val="92D050"/>
              </a:buClr>
              <a:buFont typeface="+mj-lt"/>
              <a:buAutoNum type="arabicPeriod"/>
            </a:pPr>
            <a:r>
              <a:rPr lang="ru-RU" sz="2000" dirty="0" smtClean="0">
                <a:solidFill>
                  <a:srgbClr val="92D050"/>
                </a:solidFill>
              </a:rPr>
              <a:t>Повышение</a:t>
            </a:r>
            <a:r>
              <a:rPr lang="ru-RU" sz="2000" dirty="0" smtClean="0"/>
              <a:t> степени готовности выпускников к получению профессионального образования</a:t>
            </a:r>
          </a:p>
          <a:p>
            <a:pPr marL="342900" indent="-342900">
              <a:buClr>
                <a:srgbClr val="92D050"/>
              </a:buClr>
              <a:buFont typeface="+mj-lt"/>
              <a:buAutoNum type="arabicPeriod"/>
            </a:pPr>
            <a:r>
              <a:rPr lang="ru-RU" sz="2000" dirty="0" smtClean="0">
                <a:solidFill>
                  <a:srgbClr val="92D050"/>
                </a:solidFill>
              </a:rPr>
              <a:t>Обмен</a:t>
            </a:r>
            <a:r>
              <a:rPr lang="ru-RU" sz="2000" dirty="0" smtClean="0"/>
              <a:t> опытом, совместная реализация образовательных проектов и социальных инициатив, совершенствование образовательной среды учреждения</a:t>
            </a:r>
          </a:p>
          <a:p>
            <a:pPr marL="342900" indent="-342900">
              <a:buClr>
                <a:srgbClr val="92D050"/>
              </a:buClr>
              <a:buFont typeface="+mj-lt"/>
              <a:buAutoNum type="arabicPeriod"/>
            </a:pPr>
            <a:r>
              <a:rPr lang="ru-RU" sz="2000" dirty="0" smtClean="0">
                <a:solidFill>
                  <a:srgbClr val="92D050"/>
                </a:solidFill>
              </a:rPr>
              <a:t>Объединение</a:t>
            </a:r>
            <a:r>
              <a:rPr lang="ru-RU" sz="2000" dirty="0" smtClean="0"/>
              <a:t> образовательных ресурсов школ и учреждений дополнительного образования</a:t>
            </a:r>
            <a:endParaRPr lang="en-US" sz="2000" dirty="0" smtClean="0"/>
          </a:p>
          <a:p>
            <a:pPr marL="342900" indent="-342900">
              <a:buClr>
                <a:srgbClr val="92D050"/>
              </a:buClr>
              <a:buFont typeface="+mj-lt"/>
              <a:buAutoNum type="arabicPeriod"/>
            </a:pPr>
            <a:r>
              <a:rPr lang="ru-RU" sz="2000" dirty="0" smtClean="0">
                <a:solidFill>
                  <a:srgbClr val="92D050"/>
                </a:solidFill>
              </a:rPr>
              <a:t>Создание</a:t>
            </a:r>
            <a:r>
              <a:rPr lang="ru-RU" sz="2000" dirty="0" smtClean="0"/>
              <a:t> общего программно-методического пространства для реализации ФГОС ООО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30215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4870623" y="496262"/>
            <a:ext cx="2232454" cy="36246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МБОУ «СОШ №112»</a:t>
            </a:r>
            <a:endParaRPr lang="ru-RU" sz="1600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95453" y="3256705"/>
            <a:ext cx="2382794" cy="551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МБОУ «СОШ №112» филиал</a:t>
            </a:r>
            <a:endParaRPr lang="ru-RU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05947" y="1892575"/>
            <a:ext cx="5420496" cy="3130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Вузы, колледжи, техникумы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9428" y="49427"/>
            <a:ext cx="12093146" cy="33363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u="sng" dirty="0" smtClean="0"/>
              <a:t>Модель сетевого взаимодействия МБОУ «Средняя общеобразовательная школа №112» Авиастроительного района </a:t>
            </a:r>
            <a:r>
              <a:rPr lang="ru-RU" sz="1700" b="1" u="sng" dirty="0" err="1" smtClean="0"/>
              <a:t>г.Казани</a:t>
            </a:r>
            <a:endParaRPr lang="ru-RU" sz="1700" b="1" u="sng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05947" y="496263"/>
            <a:ext cx="4151872" cy="60960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Модернизация материально-технической базы школы и филиала школы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499654" y="1223245"/>
            <a:ext cx="5544064" cy="102973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Разработка комплекса социально-педагогических, материально-технических и финансовых условий, обеспечивающих развитие ресурсного центра по направлению «Технологического образования»</a:t>
            </a:r>
            <a:endParaRPr lang="ru-RU" sz="16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05947" y="1233551"/>
            <a:ext cx="5420496" cy="53133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Повышение квалификации, профессиональная переподготовка педагогов школы и филиала</a:t>
            </a:r>
            <a:endParaRPr lang="ru-RU" sz="16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615881" y="502438"/>
            <a:ext cx="4427838" cy="56841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Школа подготовки молодых специалистов ФК «Рубин»</a:t>
            </a:r>
            <a:endParaRPr lang="ru-RU" sz="1600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491414" y="2355952"/>
            <a:ext cx="5552304" cy="25743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Сетевое взаимодействие с ПЛ №126, предприятиями района</a:t>
            </a:r>
            <a:endParaRPr lang="ru-RU" sz="16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499654" y="2736422"/>
            <a:ext cx="5552303" cy="29091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Основы безопасности жизнедеятельности  школа №60</a:t>
            </a:r>
            <a:endParaRPr lang="ru-RU" sz="16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05947" y="2333297"/>
            <a:ext cx="5420496" cy="28008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Центр занятости населения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05947" y="2741070"/>
            <a:ext cx="5420496" cy="28626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Организация </a:t>
            </a:r>
            <a:r>
              <a:rPr lang="ru-RU" sz="1600" dirty="0" err="1" smtClean="0"/>
              <a:t>профориентационной</a:t>
            </a:r>
            <a:r>
              <a:rPr lang="ru-RU" sz="1600" dirty="0" smtClean="0"/>
              <a:t> работы со школами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05947" y="3943795"/>
            <a:ext cx="8452021" cy="56017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Расширение образовательных услуг для учащихся Авиастроительного района по программам основного общего и среднего общего образования по предмету «Технология»</a:t>
            </a:r>
            <a:endParaRPr lang="ru-RU" sz="1600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05947" y="4646066"/>
            <a:ext cx="8452020" cy="29861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Разработка программ для организации внеурочной деятельности в рамках ФГОС НОО и ООО</a:t>
            </a:r>
            <a:endParaRPr lang="ru-RU" sz="1600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05947" y="5086782"/>
            <a:ext cx="8452020" cy="53341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Разработка и внедрение дополнительных образовательных программ, в </a:t>
            </a:r>
            <a:r>
              <a:rPr lang="ru-RU" sz="1600" dirty="0" err="1" smtClean="0"/>
              <a:t>т.ч</a:t>
            </a:r>
            <a:r>
              <a:rPr lang="ru-RU" sz="1600" dirty="0" smtClean="0"/>
              <a:t>. Научно-технической направленности, программ </a:t>
            </a:r>
            <a:r>
              <a:rPr lang="ru-RU" sz="1600" dirty="0" err="1" smtClean="0"/>
              <a:t>допрофессиональной</a:t>
            </a:r>
            <a:r>
              <a:rPr lang="ru-RU" sz="1600" dirty="0" smtClean="0"/>
              <a:t> подготовки</a:t>
            </a:r>
            <a:endParaRPr lang="ru-RU" sz="1600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9399371" y="3388767"/>
            <a:ext cx="2644346" cy="28832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ЧПОУ Автошкола УПК</a:t>
            </a:r>
            <a:endParaRPr lang="ru-RU" sz="1600" dirty="0"/>
          </a:p>
        </p:txBody>
      </p:sp>
      <p:cxnSp>
        <p:nvCxnSpPr>
          <p:cNvPr id="22" name="Скругленная соединительная линия 21"/>
          <p:cNvCxnSpPr>
            <a:stCxn id="4" idx="1"/>
            <a:endCxn id="9" idx="3"/>
          </p:cNvCxnSpPr>
          <p:nvPr/>
        </p:nvCxnSpPr>
        <p:spPr>
          <a:xfrm rot="10800000" flipV="1">
            <a:off x="4357819" y="677494"/>
            <a:ext cx="512804" cy="123569"/>
          </a:xfrm>
          <a:prstGeom prst="curvedConnector3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4" name="Скругленная соединительная линия 23"/>
          <p:cNvCxnSpPr>
            <a:stCxn id="4" idx="2"/>
            <a:endCxn id="11" idx="3"/>
          </p:cNvCxnSpPr>
          <p:nvPr/>
        </p:nvCxnSpPr>
        <p:spPr>
          <a:xfrm rot="5400000">
            <a:off x="5486401" y="998770"/>
            <a:ext cx="640493" cy="360407"/>
          </a:xfrm>
          <a:prstGeom prst="curvedConnector2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7" name="Скругленная соединительная линия 26"/>
          <p:cNvCxnSpPr>
            <a:stCxn id="4" idx="2"/>
            <a:endCxn id="10" idx="1"/>
          </p:cNvCxnSpPr>
          <p:nvPr/>
        </p:nvCxnSpPr>
        <p:spPr>
          <a:xfrm rot="16200000" flipH="1">
            <a:off x="5803560" y="1042017"/>
            <a:ext cx="879384" cy="512804"/>
          </a:xfrm>
          <a:prstGeom prst="curvedConnector2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9" name="Скругленная соединительная линия 28"/>
          <p:cNvCxnSpPr>
            <a:stCxn id="4" idx="2"/>
            <a:endCxn id="6" idx="3"/>
          </p:cNvCxnSpPr>
          <p:nvPr/>
        </p:nvCxnSpPr>
        <p:spPr>
          <a:xfrm rot="5400000">
            <a:off x="5211464" y="1273707"/>
            <a:ext cx="1190366" cy="360407"/>
          </a:xfrm>
          <a:prstGeom prst="curvedConnector2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1" name="Скругленная соединительная линия 30"/>
          <p:cNvCxnSpPr>
            <a:stCxn id="4" idx="2"/>
            <a:endCxn id="15" idx="3"/>
          </p:cNvCxnSpPr>
          <p:nvPr/>
        </p:nvCxnSpPr>
        <p:spPr>
          <a:xfrm rot="5400000">
            <a:off x="4999340" y="1485831"/>
            <a:ext cx="1614614" cy="360407"/>
          </a:xfrm>
          <a:prstGeom prst="curvedConnector2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3" name="Скругленная соединительная линия 32"/>
          <p:cNvCxnSpPr>
            <a:stCxn id="4" idx="2"/>
            <a:endCxn id="13" idx="1"/>
          </p:cNvCxnSpPr>
          <p:nvPr/>
        </p:nvCxnSpPr>
        <p:spPr>
          <a:xfrm rot="16200000" flipH="1">
            <a:off x="5426162" y="1419415"/>
            <a:ext cx="1625941" cy="504564"/>
          </a:xfrm>
          <a:prstGeom prst="curvedConnector2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5" name="Скругленная соединительная линия 34"/>
          <p:cNvCxnSpPr>
            <a:stCxn id="4" idx="2"/>
            <a:endCxn id="14" idx="1"/>
          </p:cNvCxnSpPr>
          <p:nvPr/>
        </p:nvCxnSpPr>
        <p:spPr>
          <a:xfrm rot="16200000" flipH="1">
            <a:off x="5231675" y="1613902"/>
            <a:ext cx="2023154" cy="512804"/>
          </a:xfrm>
          <a:prstGeom prst="curvedConnector2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9" name="Скругленная соединительная линия 38"/>
          <p:cNvCxnSpPr>
            <a:stCxn id="4" idx="3"/>
            <a:endCxn id="12" idx="1"/>
          </p:cNvCxnSpPr>
          <p:nvPr/>
        </p:nvCxnSpPr>
        <p:spPr>
          <a:xfrm>
            <a:off x="7103077" y="677495"/>
            <a:ext cx="512804" cy="109149"/>
          </a:xfrm>
          <a:prstGeom prst="curvedConnector3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3" name="Скругленная соединительная линия 42"/>
          <p:cNvCxnSpPr>
            <a:stCxn id="4" idx="2"/>
            <a:endCxn id="5" idx="0"/>
          </p:cNvCxnSpPr>
          <p:nvPr/>
        </p:nvCxnSpPr>
        <p:spPr>
          <a:xfrm rot="5400000">
            <a:off x="4787861" y="2057716"/>
            <a:ext cx="2397978" cy="12700"/>
          </a:xfrm>
          <a:prstGeom prst="curvedConnector3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7" name="Скругленная соединительная линия 46"/>
          <p:cNvCxnSpPr>
            <a:stCxn id="5" idx="3"/>
            <a:endCxn id="20" idx="1"/>
          </p:cNvCxnSpPr>
          <p:nvPr/>
        </p:nvCxnSpPr>
        <p:spPr>
          <a:xfrm>
            <a:off x="7178247" y="3532673"/>
            <a:ext cx="2221124" cy="258"/>
          </a:xfrm>
          <a:prstGeom prst="curvedConnector3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9" name="Скругленная соединительная линия 48"/>
          <p:cNvCxnSpPr>
            <a:stCxn id="5" idx="2"/>
            <a:endCxn id="17" idx="0"/>
          </p:cNvCxnSpPr>
          <p:nvPr/>
        </p:nvCxnSpPr>
        <p:spPr>
          <a:xfrm rot="5400000">
            <a:off x="5141827" y="3098771"/>
            <a:ext cx="135155" cy="1554892"/>
          </a:xfrm>
          <a:prstGeom prst="curvedConnector3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1" name="Скругленная соединительная линия 50"/>
          <p:cNvCxnSpPr>
            <a:stCxn id="17" idx="2"/>
            <a:endCxn id="18" idx="0"/>
          </p:cNvCxnSpPr>
          <p:nvPr/>
        </p:nvCxnSpPr>
        <p:spPr>
          <a:xfrm rot="5400000">
            <a:off x="4360909" y="4575017"/>
            <a:ext cx="142098" cy="1"/>
          </a:xfrm>
          <a:prstGeom prst="curvedConnector3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3" name="Скругленная соединительная линия 52"/>
          <p:cNvCxnSpPr>
            <a:stCxn id="15" idx="2"/>
            <a:endCxn id="16" idx="0"/>
          </p:cNvCxnSpPr>
          <p:nvPr/>
        </p:nvCxnSpPr>
        <p:spPr>
          <a:xfrm rot="5400000">
            <a:off x="2852352" y="2677227"/>
            <a:ext cx="127686" cy="12700"/>
          </a:xfrm>
          <a:prstGeom prst="curvedConnector3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5" name="Скругленная соединительная линия 54"/>
          <p:cNvCxnSpPr>
            <a:stCxn id="18" idx="2"/>
            <a:endCxn id="19" idx="0"/>
          </p:cNvCxnSpPr>
          <p:nvPr/>
        </p:nvCxnSpPr>
        <p:spPr>
          <a:xfrm rot="5400000">
            <a:off x="4360908" y="5015733"/>
            <a:ext cx="142098" cy="12700"/>
          </a:xfrm>
          <a:prstGeom prst="curvedConnector3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6" name="Скругленный прямоугольник 55"/>
          <p:cNvSpPr/>
          <p:nvPr/>
        </p:nvSpPr>
        <p:spPr>
          <a:xfrm>
            <a:off x="9399371" y="3870684"/>
            <a:ext cx="2644346" cy="33516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Сотрудничество</a:t>
            </a:r>
            <a:endParaRPr lang="ru-RU" sz="1600" dirty="0"/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10519719" y="4503968"/>
            <a:ext cx="1532238" cy="77847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ИП «Елена изготовление мебели»</a:t>
            </a:r>
            <a:endParaRPr lang="ru-RU" sz="1600" dirty="0"/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8971005" y="4493670"/>
            <a:ext cx="1408671" cy="99213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Ателье МВД по пошиву форменной одежды</a:t>
            </a:r>
            <a:endParaRPr lang="ru-RU" sz="1600" dirty="0"/>
          </a:p>
        </p:txBody>
      </p:sp>
      <p:cxnSp>
        <p:nvCxnSpPr>
          <p:cNvPr id="60" name="Скругленная соединительная линия 59"/>
          <p:cNvCxnSpPr>
            <a:stCxn id="5" idx="3"/>
            <a:endCxn id="56" idx="1"/>
          </p:cNvCxnSpPr>
          <p:nvPr/>
        </p:nvCxnSpPr>
        <p:spPr>
          <a:xfrm>
            <a:off x="7178247" y="3532673"/>
            <a:ext cx="2221124" cy="505592"/>
          </a:xfrm>
          <a:prstGeom prst="curvedConnector3">
            <a:avLst>
              <a:gd name="adj1" fmla="val 68915"/>
            </a:avLst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3" name="Скругленная соединительная линия 62"/>
          <p:cNvCxnSpPr>
            <a:stCxn id="56" idx="2"/>
            <a:endCxn id="57" idx="0"/>
          </p:cNvCxnSpPr>
          <p:nvPr/>
        </p:nvCxnSpPr>
        <p:spPr>
          <a:xfrm rot="16200000" flipH="1">
            <a:off x="10854630" y="4072760"/>
            <a:ext cx="298122" cy="564294"/>
          </a:xfrm>
          <a:prstGeom prst="curvedConnector3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5" name="Скругленная соединительная линия 64"/>
          <p:cNvCxnSpPr>
            <a:stCxn id="56" idx="2"/>
            <a:endCxn id="58" idx="0"/>
          </p:cNvCxnSpPr>
          <p:nvPr/>
        </p:nvCxnSpPr>
        <p:spPr>
          <a:xfrm rot="5400000">
            <a:off x="10054531" y="3826657"/>
            <a:ext cx="287824" cy="1046203"/>
          </a:xfrm>
          <a:prstGeom prst="curvedConnector3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6" name="Скругленный прямоугольник 65"/>
          <p:cNvSpPr/>
          <p:nvPr/>
        </p:nvSpPr>
        <p:spPr>
          <a:xfrm>
            <a:off x="205946" y="5773626"/>
            <a:ext cx="11936627" cy="2471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Сетевое взаимодействие со школами Авиастроительного района</a:t>
            </a:r>
          </a:p>
        </p:txBody>
      </p:sp>
      <p:sp>
        <p:nvSpPr>
          <p:cNvPr id="67" name="Стрелка вниз 66"/>
          <p:cNvSpPr/>
          <p:nvPr/>
        </p:nvSpPr>
        <p:spPr>
          <a:xfrm>
            <a:off x="700216" y="6020761"/>
            <a:ext cx="230659" cy="218568"/>
          </a:xfrm>
          <a:prstGeom prst="down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TextBox 67"/>
          <p:cNvSpPr txBox="1"/>
          <p:nvPr/>
        </p:nvSpPr>
        <p:spPr>
          <a:xfrm>
            <a:off x="395414" y="6181400"/>
            <a:ext cx="8402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Шк.№112</a:t>
            </a:r>
            <a:endParaRPr lang="ru-RU" sz="1200" dirty="0"/>
          </a:p>
        </p:txBody>
      </p:sp>
      <p:sp>
        <p:nvSpPr>
          <p:cNvPr id="69" name="Стрелка вниз 68"/>
          <p:cNvSpPr/>
          <p:nvPr/>
        </p:nvSpPr>
        <p:spPr>
          <a:xfrm>
            <a:off x="1690038" y="6032485"/>
            <a:ext cx="230659" cy="218568"/>
          </a:xfrm>
          <a:prstGeom prst="down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Стрелка вниз 69"/>
          <p:cNvSpPr/>
          <p:nvPr/>
        </p:nvSpPr>
        <p:spPr>
          <a:xfrm>
            <a:off x="2673959" y="6022819"/>
            <a:ext cx="230659" cy="218568"/>
          </a:xfrm>
          <a:prstGeom prst="down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Стрелка вниз 70"/>
          <p:cNvSpPr/>
          <p:nvPr/>
        </p:nvSpPr>
        <p:spPr>
          <a:xfrm>
            <a:off x="3658114" y="6026835"/>
            <a:ext cx="230659" cy="218568"/>
          </a:xfrm>
          <a:prstGeom prst="down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Стрелка вниз 71"/>
          <p:cNvSpPr/>
          <p:nvPr/>
        </p:nvSpPr>
        <p:spPr>
          <a:xfrm>
            <a:off x="10599749" y="6020761"/>
            <a:ext cx="230659" cy="218568"/>
          </a:xfrm>
          <a:prstGeom prst="down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Стрелка вниз 72"/>
          <p:cNvSpPr/>
          <p:nvPr/>
        </p:nvSpPr>
        <p:spPr>
          <a:xfrm>
            <a:off x="4639964" y="6031587"/>
            <a:ext cx="230659" cy="218568"/>
          </a:xfrm>
          <a:prstGeom prst="down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Стрелка вниз 73"/>
          <p:cNvSpPr/>
          <p:nvPr/>
        </p:nvSpPr>
        <p:spPr>
          <a:xfrm>
            <a:off x="5623859" y="6020761"/>
            <a:ext cx="230659" cy="218568"/>
          </a:xfrm>
          <a:prstGeom prst="down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Стрелка вниз 74"/>
          <p:cNvSpPr/>
          <p:nvPr/>
        </p:nvSpPr>
        <p:spPr>
          <a:xfrm>
            <a:off x="6608797" y="6031587"/>
            <a:ext cx="230659" cy="218568"/>
          </a:xfrm>
          <a:prstGeom prst="down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Стрелка вниз 75"/>
          <p:cNvSpPr/>
          <p:nvPr/>
        </p:nvSpPr>
        <p:spPr>
          <a:xfrm>
            <a:off x="9560010" y="6028507"/>
            <a:ext cx="230659" cy="218568"/>
          </a:xfrm>
          <a:prstGeom prst="down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Стрелка вниз 76"/>
          <p:cNvSpPr/>
          <p:nvPr/>
        </p:nvSpPr>
        <p:spPr>
          <a:xfrm>
            <a:off x="7597602" y="6031587"/>
            <a:ext cx="230659" cy="218568"/>
          </a:xfrm>
          <a:prstGeom prst="down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Стрелка вниз 77"/>
          <p:cNvSpPr/>
          <p:nvPr/>
        </p:nvSpPr>
        <p:spPr>
          <a:xfrm>
            <a:off x="8581757" y="6031587"/>
            <a:ext cx="230659" cy="218568"/>
          </a:xfrm>
          <a:prstGeom prst="down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Стрелка вниз 78"/>
          <p:cNvSpPr/>
          <p:nvPr/>
        </p:nvSpPr>
        <p:spPr>
          <a:xfrm>
            <a:off x="11584687" y="6028507"/>
            <a:ext cx="230659" cy="218568"/>
          </a:xfrm>
          <a:prstGeom prst="down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TextBox 79"/>
          <p:cNvSpPr txBox="1"/>
          <p:nvPr/>
        </p:nvSpPr>
        <p:spPr>
          <a:xfrm>
            <a:off x="1378287" y="6191694"/>
            <a:ext cx="8402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Шк.№117</a:t>
            </a:r>
            <a:endParaRPr lang="ru-RU" sz="1200" dirty="0"/>
          </a:p>
        </p:txBody>
      </p:sp>
      <p:sp>
        <p:nvSpPr>
          <p:cNvPr id="81" name="TextBox 80"/>
          <p:cNvSpPr txBox="1"/>
          <p:nvPr/>
        </p:nvSpPr>
        <p:spPr>
          <a:xfrm>
            <a:off x="2339687" y="6193759"/>
            <a:ext cx="8402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Шк.№54</a:t>
            </a:r>
            <a:endParaRPr lang="ru-RU" sz="1200" dirty="0"/>
          </a:p>
        </p:txBody>
      </p:sp>
      <p:sp>
        <p:nvSpPr>
          <p:cNvPr id="82" name="TextBox 81"/>
          <p:cNvSpPr txBox="1"/>
          <p:nvPr/>
        </p:nvSpPr>
        <p:spPr>
          <a:xfrm>
            <a:off x="3305692" y="6191693"/>
            <a:ext cx="8402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Гим.№36</a:t>
            </a:r>
            <a:endParaRPr lang="ru-RU" sz="1200" dirty="0"/>
          </a:p>
        </p:txBody>
      </p:sp>
      <p:sp>
        <p:nvSpPr>
          <p:cNvPr id="83" name="TextBox 82"/>
          <p:cNvSpPr txBox="1"/>
          <p:nvPr/>
        </p:nvSpPr>
        <p:spPr>
          <a:xfrm>
            <a:off x="4326416" y="6191692"/>
            <a:ext cx="8402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Гим.№37</a:t>
            </a:r>
            <a:endParaRPr lang="ru-RU" sz="1200" dirty="0"/>
          </a:p>
        </p:txBody>
      </p:sp>
      <p:sp>
        <p:nvSpPr>
          <p:cNvPr id="84" name="TextBox 83"/>
          <p:cNvSpPr txBox="1"/>
          <p:nvPr/>
        </p:nvSpPr>
        <p:spPr>
          <a:xfrm>
            <a:off x="5304767" y="6205081"/>
            <a:ext cx="8402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Гим.№10</a:t>
            </a:r>
            <a:endParaRPr lang="ru-RU" sz="1200" dirty="0"/>
          </a:p>
        </p:txBody>
      </p:sp>
      <p:sp>
        <p:nvSpPr>
          <p:cNvPr id="85" name="TextBox 84"/>
          <p:cNvSpPr txBox="1"/>
          <p:nvPr/>
        </p:nvSpPr>
        <p:spPr>
          <a:xfrm>
            <a:off x="6280463" y="6203024"/>
            <a:ext cx="9517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Лицей №26</a:t>
            </a:r>
            <a:endParaRPr lang="ru-RU" sz="1200" dirty="0"/>
          </a:p>
        </p:txBody>
      </p:sp>
      <p:sp>
        <p:nvSpPr>
          <p:cNvPr id="86" name="TextBox 85"/>
          <p:cNvSpPr txBox="1"/>
          <p:nvPr/>
        </p:nvSpPr>
        <p:spPr>
          <a:xfrm>
            <a:off x="7256159" y="6203024"/>
            <a:ext cx="10464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Лицей №145</a:t>
            </a:r>
            <a:endParaRPr lang="ru-RU" sz="1200" dirty="0"/>
          </a:p>
        </p:txBody>
      </p:sp>
      <p:sp>
        <p:nvSpPr>
          <p:cNvPr id="87" name="TextBox 86"/>
          <p:cNvSpPr txBox="1"/>
          <p:nvPr/>
        </p:nvSpPr>
        <p:spPr>
          <a:xfrm>
            <a:off x="8340839" y="6186547"/>
            <a:ext cx="8402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Гим.№5</a:t>
            </a:r>
            <a:endParaRPr lang="ru-RU" sz="1200" dirty="0"/>
          </a:p>
        </p:txBody>
      </p:sp>
      <p:sp>
        <p:nvSpPr>
          <p:cNvPr id="88" name="TextBox 87"/>
          <p:cNvSpPr txBox="1"/>
          <p:nvPr/>
        </p:nvSpPr>
        <p:spPr>
          <a:xfrm>
            <a:off x="9083132" y="6189641"/>
            <a:ext cx="12118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ЧОУ «</a:t>
            </a:r>
            <a:r>
              <a:rPr lang="ru-RU" sz="1200" dirty="0" err="1" smtClean="0"/>
              <a:t>Усмания</a:t>
            </a:r>
            <a:r>
              <a:rPr lang="ru-RU" sz="1200" dirty="0" smtClean="0"/>
              <a:t>»</a:t>
            </a:r>
            <a:endParaRPr lang="ru-RU" sz="1200" dirty="0"/>
          </a:p>
        </p:txBody>
      </p:sp>
      <p:sp>
        <p:nvSpPr>
          <p:cNvPr id="89" name="TextBox 88"/>
          <p:cNvSpPr txBox="1"/>
          <p:nvPr/>
        </p:nvSpPr>
        <p:spPr>
          <a:xfrm>
            <a:off x="10267547" y="6181399"/>
            <a:ext cx="8402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Шк.№60</a:t>
            </a:r>
            <a:endParaRPr lang="ru-RU" sz="1200" dirty="0"/>
          </a:p>
        </p:txBody>
      </p:sp>
      <p:sp>
        <p:nvSpPr>
          <p:cNvPr id="90" name="TextBox 89"/>
          <p:cNvSpPr txBox="1"/>
          <p:nvPr/>
        </p:nvSpPr>
        <p:spPr>
          <a:xfrm>
            <a:off x="11279885" y="6208170"/>
            <a:ext cx="8402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Шк.№119</a:t>
            </a:r>
            <a:endParaRPr lang="ru-RU" sz="1200" dirty="0"/>
          </a:p>
        </p:txBody>
      </p:sp>
      <p:cxnSp>
        <p:nvCxnSpPr>
          <p:cNvPr id="92" name="Скругленная соединительная линия 91"/>
          <p:cNvCxnSpPr>
            <a:stCxn id="19" idx="2"/>
            <a:endCxn id="66" idx="0"/>
          </p:cNvCxnSpPr>
          <p:nvPr/>
        </p:nvCxnSpPr>
        <p:spPr>
          <a:xfrm rot="16200000" flipH="1">
            <a:off x="5226394" y="4825759"/>
            <a:ext cx="153429" cy="1742303"/>
          </a:xfrm>
          <a:prstGeom prst="curvedConnector3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" name="Скругленный прямоугольник 1"/>
          <p:cNvSpPr/>
          <p:nvPr/>
        </p:nvSpPr>
        <p:spPr>
          <a:xfrm>
            <a:off x="49428" y="6558456"/>
            <a:ext cx="12070718" cy="26801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Заключение договоров о сетевом взаимодействии дополнительного и профессионального образования, а также предпрофессиональной подготовки </a:t>
            </a:r>
            <a:endParaRPr lang="ru-RU" sz="1400" dirty="0"/>
          </a:p>
        </p:txBody>
      </p:sp>
      <p:sp>
        <p:nvSpPr>
          <p:cNvPr id="21" name="Правая фигурная скобка 20"/>
          <p:cNvSpPr/>
          <p:nvPr/>
        </p:nvSpPr>
        <p:spPr>
          <a:xfrm rot="5400000">
            <a:off x="6115807" y="625682"/>
            <a:ext cx="189977" cy="11665846"/>
          </a:xfrm>
          <a:prstGeom prst="rightBrace">
            <a:avLst>
              <a:gd name="adj1" fmla="val 8333"/>
              <a:gd name="adj2" fmla="val 49007"/>
            </a:avLst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1" name="Скругленная соединительная линия 90"/>
          <p:cNvCxnSpPr/>
          <p:nvPr/>
        </p:nvCxnSpPr>
        <p:spPr>
          <a:xfrm rot="5400000">
            <a:off x="6250957" y="6521537"/>
            <a:ext cx="142098" cy="1"/>
          </a:xfrm>
          <a:prstGeom prst="curvedConnector3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136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92D050"/>
                </a:solidFill>
              </a:rPr>
              <a:t>Внедрение</a:t>
            </a:r>
            <a:r>
              <a:rPr lang="ru-RU" dirty="0" smtClean="0"/>
              <a:t> сетевого взаимодействия образовательных учреждений позволит: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5409" y="2174723"/>
            <a:ext cx="10131425" cy="36491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Оказать существенное влияние</a:t>
            </a:r>
          </a:p>
          <a:p>
            <a:pPr>
              <a:buClr>
                <a:srgbClr val="92D050"/>
              </a:buClr>
              <a:buFont typeface="Wingdings" pitchFamily="2" charset="2"/>
              <a:buChar char="ü"/>
            </a:pPr>
            <a:r>
              <a:rPr lang="ru-RU" sz="2400" dirty="0" smtClean="0"/>
              <a:t>на личностно-ориентированное развитие обучающихся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>
              <a:buClr>
                <a:srgbClr val="92D050"/>
              </a:buClr>
              <a:buFont typeface="Wingdings" pitchFamily="2" charset="2"/>
              <a:buChar char="ü"/>
            </a:pPr>
            <a:r>
              <a:rPr lang="ru-RU" sz="2400" dirty="0" smtClean="0"/>
              <a:t>на профессиональную ориентацию через развитие его умений ориентироваться в мире профессий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>
              <a:buClr>
                <a:srgbClr val="92D050"/>
              </a:buClr>
              <a:buFont typeface="Wingdings" pitchFamily="2" charset="2"/>
              <a:buChar char="ü"/>
            </a:pPr>
            <a:r>
              <a:rPr lang="ru-RU" sz="2400" dirty="0" smtClean="0"/>
              <a:t>на формирование культуры труда</a:t>
            </a:r>
            <a:r>
              <a:rPr lang="en-US" sz="2400" dirty="0" smtClean="0"/>
              <a:t>;</a:t>
            </a:r>
            <a:endParaRPr lang="ru-RU" sz="2400" dirty="0" smtClean="0"/>
          </a:p>
          <a:p>
            <a:pPr>
              <a:buClr>
                <a:srgbClr val="92D050"/>
              </a:buClr>
              <a:buFont typeface="Wingdings" pitchFamily="2" charset="2"/>
              <a:buChar char="ü"/>
            </a:pPr>
            <a:r>
              <a:rPr lang="ru-RU" sz="2400" dirty="0" smtClean="0"/>
              <a:t>на развитие творческих, коммуникационных и организационных способностей, необходимых для последующего профессионального образования и творческой деятельности</a:t>
            </a:r>
            <a:r>
              <a:rPr lang="en-US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410718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8158" y="2680138"/>
            <a:ext cx="10131425" cy="1456267"/>
          </a:xfrm>
        </p:spPr>
        <p:txBody>
          <a:bodyPr>
            <a:normAutofit/>
          </a:bodyPr>
          <a:lstStyle/>
          <a:p>
            <a:pPr algn="ctr"/>
            <a:r>
              <a:rPr lang="ru-RU" sz="7200" dirty="0" smtClean="0"/>
              <a:t>Спасибо за внимание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222029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04497" y="267051"/>
            <a:ext cx="10849232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b="1" dirty="0" smtClean="0"/>
              <a:t>Одна из Актуальных Проблем развития образования – </a:t>
            </a:r>
            <a:br>
              <a:rPr lang="ru-RU" b="1" dirty="0" smtClean="0"/>
            </a:br>
            <a:r>
              <a:rPr lang="ru-RU" b="1" dirty="0" smtClean="0"/>
              <a:t>формирование сетей образовательных учреждений</a:t>
            </a:r>
            <a:endParaRPr lang="ru-RU" b="1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7920218" y="1723319"/>
            <a:ext cx="3977491" cy="30799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2800" dirty="0" smtClean="0">
                <a:solidFill>
                  <a:srgbClr val="92D050"/>
                </a:solidFill>
              </a:rPr>
              <a:t>Цель сетевого взаимодействия – </a:t>
            </a:r>
          </a:p>
          <a:p>
            <a:pPr marL="0" indent="0">
              <a:buFont typeface="Arial"/>
              <a:buNone/>
            </a:pPr>
            <a:r>
              <a:rPr lang="ru-RU" sz="2800" dirty="0" smtClean="0">
                <a:solidFill>
                  <a:srgbClr val="92D050"/>
                </a:solidFill>
              </a:rPr>
              <a:t>повышение доступности и качества образования</a:t>
            </a:r>
            <a:endParaRPr lang="ru-RU" sz="2800" dirty="0">
              <a:solidFill>
                <a:srgbClr val="92D050"/>
              </a:solidFill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227163297"/>
              </p:ext>
            </p:extLst>
          </p:nvPr>
        </p:nvGraphicFramePr>
        <p:xfrm>
          <a:off x="423290" y="1671146"/>
          <a:ext cx="7158681" cy="34325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09107" y="1791336"/>
            <a:ext cx="738664" cy="281985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dirty="0" smtClean="0"/>
              <a:t>КАЧЕСТВО И ДОСТУПНОСТЬ ОБРАЗОВАНИЯ</a:t>
            </a:r>
            <a:endParaRPr lang="ru-RU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304800" y="5223027"/>
            <a:ext cx="11761075" cy="15187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marL="2857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2800" b="1" dirty="0" smtClean="0">
                <a:solidFill>
                  <a:srgbClr val="92D050"/>
                </a:solidFill>
              </a:rPr>
              <a:t>Сетевое взаимодействие</a:t>
            </a:r>
            <a:r>
              <a:rPr lang="ru-RU" sz="2800" b="1" dirty="0" smtClean="0"/>
              <a:t> </a:t>
            </a:r>
            <a:r>
              <a:rPr lang="ru-RU" sz="2800" dirty="0" smtClean="0"/>
              <a:t>может быть представлено, как совокупность взаимодействующих между собой образовательных учреждений, реализующих разнообразные образовательные программы и сетевые проекты.</a:t>
            </a:r>
            <a:endParaRPr lang="ru-RU" sz="2800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0" y="5223027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994803" y="2186910"/>
            <a:ext cx="816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63,3%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3219446" y="1907385"/>
            <a:ext cx="816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69,6%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4468583" y="1832788"/>
            <a:ext cx="816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77,4%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5685057" y="1545099"/>
            <a:ext cx="816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87,5%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894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1" y="192350"/>
            <a:ext cx="10468231" cy="2339546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/>
              <a:t>Цель государственной политики в области образования – </a:t>
            </a:r>
            <a:br>
              <a:rPr lang="ru-RU" b="1" dirty="0" smtClean="0"/>
            </a:br>
            <a:r>
              <a:rPr lang="ru-RU" b="1" dirty="0" smtClean="0"/>
              <a:t>повышение доступности и качества образования до 2020 года</a:t>
            </a:r>
            <a:endParaRPr lang="ru-RU" b="1" dirty="0"/>
          </a:p>
        </p:txBody>
      </p:sp>
      <p:graphicFrame>
        <p:nvGraphicFramePr>
          <p:cNvPr id="26" name="Диаграмма 25"/>
          <p:cNvGraphicFramePr/>
          <p:nvPr>
            <p:extLst>
              <p:ext uri="{D42A27DB-BD31-4B8C-83A1-F6EECF244321}">
                <p14:modId xmlns:p14="http://schemas.microsoft.com/office/powerpoint/2010/main" val="3214411155"/>
              </p:ext>
            </p:extLst>
          </p:nvPr>
        </p:nvGraphicFramePr>
        <p:xfrm>
          <a:off x="2693772" y="2648850"/>
          <a:ext cx="7158681" cy="34325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2487828" y="2574711"/>
            <a:ext cx="738664" cy="281985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ru-RU" dirty="0" smtClean="0"/>
              <a:t>КАЧЕСТВО И ДОСТУПНОСТЬ ОБРАЗОВАНИЯ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305291" y="3733145"/>
            <a:ext cx="816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87,5%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521769" y="3275945"/>
            <a:ext cx="816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91,7%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721919" y="2990196"/>
            <a:ext cx="816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95,4%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930234" y="2532994"/>
            <a:ext cx="816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99 %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041075" y="6057900"/>
            <a:ext cx="88582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92D050"/>
                </a:solidFill>
              </a:rPr>
              <a:t>Планирование в перспективе</a:t>
            </a:r>
            <a:endParaRPr lang="ru-RU" sz="24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9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7256" y="147144"/>
            <a:ext cx="10617530" cy="1456267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accent4"/>
                </a:solidFill>
              </a:rPr>
              <a:t>Принципы</a:t>
            </a:r>
            <a:r>
              <a:rPr lang="ru-RU" sz="4000" b="1" dirty="0" smtClean="0"/>
              <a:t>, заложенные в основу развития системы образования</a:t>
            </a:r>
            <a:endParaRPr lang="ru-RU" sz="4000" b="1" dirty="0"/>
          </a:p>
        </p:txBody>
      </p:sp>
      <p:sp>
        <p:nvSpPr>
          <p:cNvPr id="4" name="Овал 3"/>
          <p:cNvSpPr/>
          <p:nvPr/>
        </p:nvSpPr>
        <p:spPr>
          <a:xfrm>
            <a:off x="1736067" y="1984845"/>
            <a:ext cx="481613" cy="476263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2493036" y="1965285"/>
            <a:ext cx="8788108" cy="515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2800" dirty="0" smtClean="0">
                <a:solidFill>
                  <a:srgbClr val="92D050"/>
                </a:solidFill>
              </a:rPr>
              <a:t>Открытость</a:t>
            </a:r>
            <a:r>
              <a:rPr lang="ru-RU" sz="2800" dirty="0" smtClean="0"/>
              <a:t> образования к внешним запросам</a:t>
            </a:r>
            <a:endParaRPr lang="ru-RU" sz="2800" dirty="0"/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2493036" y="2678801"/>
            <a:ext cx="7723019" cy="515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2800" dirty="0" smtClean="0">
                <a:solidFill>
                  <a:srgbClr val="92D050"/>
                </a:solidFill>
              </a:rPr>
              <a:t>Применение</a:t>
            </a:r>
            <a:r>
              <a:rPr lang="ru-RU" sz="2800" dirty="0" smtClean="0"/>
              <a:t> проектных методов</a:t>
            </a:r>
            <a:endParaRPr lang="ru-RU" sz="2800" dirty="0"/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2493036" y="3392317"/>
            <a:ext cx="8605888" cy="515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2800" dirty="0" smtClean="0">
                <a:solidFill>
                  <a:srgbClr val="92D050"/>
                </a:solidFill>
              </a:rPr>
              <a:t>Конкурсное</a:t>
            </a:r>
            <a:r>
              <a:rPr lang="ru-RU" sz="2800" dirty="0" smtClean="0"/>
              <a:t> выявление и поддержка лидеров</a:t>
            </a:r>
            <a:endParaRPr lang="ru-RU" sz="2800" dirty="0"/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493036" y="4105833"/>
            <a:ext cx="8605888" cy="515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2800" dirty="0" smtClean="0">
                <a:solidFill>
                  <a:srgbClr val="92D050"/>
                </a:solidFill>
              </a:rPr>
              <a:t>Адресность</a:t>
            </a:r>
            <a:r>
              <a:rPr lang="ru-RU" sz="2800" dirty="0" smtClean="0"/>
              <a:t> инструментов ресурсной поддержки</a:t>
            </a:r>
            <a:endParaRPr lang="ru-RU" sz="2800" dirty="0"/>
          </a:p>
        </p:txBody>
      </p:sp>
      <p:sp>
        <p:nvSpPr>
          <p:cNvPr id="13" name="Объект 2"/>
          <p:cNvSpPr txBox="1">
            <a:spLocks/>
          </p:cNvSpPr>
          <p:nvPr/>
        </p:nvSpPr>
        <p:spPr>
          <a:xfrm>
            <a:off x="2493036" y="4814678"/>
            <a:ext cx="8384440" cy="515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2800" dirty="0" smtClean="0">
                <a:solidFill>
                  <a:srgbClr val="92D050"/>
                </a:solidFill>
              </a:rPr>
              <a:t>Комплексный</a:t>
            </a:r>
            <a:r>
              <a:rPr lang="ru-RU" sz="2800" dirty="0" smtClean="0"/>
              <a:t> характер принимаемых решений</a:t>
            </a:r>
            <a:endParaRPr lang="ru-RU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1368427" y="5996494"/>
            <a:ext cx="100163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accent4"/>
                </a:solidFill>
              </a:rPr>
              <a:t>Эти принципы позволят реализовать модель сетевого взаимодействия образовательных учреждений</a:t>
            </a:r>
            <a:endParaRPr lang="ru-RU" sz="2400" dirty="0">
              <a:solidFill>
                <a:schemeClr val="accent4"/>
              </a:solidFill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flipV="1">
            <a:off x="0" y="5990897"/>
            <a:ext cx="12192000" cy="105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Овал 16"/>
          <p:cNvSpPr/>
          <p:nvPr/>
        </p:nvSpPr>
        <p:spPr>
          <a:xfrm>
            <a:off x="1736069" y="2697035"/>
            <a:ext cx="481613" cy="476263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8" name="Овал 17"/>
          <p:cNvSpPr/>
          <p:nvPr/>
        </p:nvSpPr>
        <p:spPr>
          <a:xfrm>
            <a:off x="1736068" y="3411877"/>
            <a:ext cx="481613" cy="476263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19" name="Овал 18"/>
          <p:cNvSpPr/>
          <p:nvPr/>
        </p:nvSpPr>
        <p:spPr>
          <a:xfrm>
            <a:off x="1736067" y="4125393"/>
            <a:ext cx="481613" cy="476263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20" name="Овал 19"/>
          <p:cNvSpPr/>
          <p:nvPr/>
        </p:nvSpPr>
        <p:spPr>
          <a:xfrm>
            <a:off x="1736066" y="4853661"/>
            <a:ext cx="481613" cy="476263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567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1" y="336331"/>
            <a:ext cx="10131425" cy="145626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Применительно</a:t>
            </a:r>
            <a:r>
              <a:rPr lang="ru-RU" b="1" dirty="0" smtClean="0">
                <a:solidFill>
                  <a:srgbClr val="92D050"/>
                </a:solidFill>
              </a:rPr>
              <a:t> </a:t>
            </a:r>
            <a:r>
              <a:rPr lang="ru-RU" b="1" dirty="0" smtClean="0"/>
              <a:t>к образовательной </a:t>
            </a:r>
            <a:r>
              <a:rPr lang="ru-RU" b="1" dirty="0" smtClean="0"/>
              <a:t>деятельности </a:t>
            </a:r>
            <a:r>
              <a:rPr lang="ru-RU" b="1" dirty="0" smtClean="0"/>
              <a:t>мы рассматриваем </a:t>
            </a:r>
            <a:r>
              <a:rPr lang="ru-RU" b="1" dirty="0" smtClean="0">
                <a:solidFill>
                  <a:schemeClr val="accent4"/>
                </a:solidFill>
              </a:rPr>
              <a:t>сетевое взаимодействие</a:t>
            </a:r>
            <a:r>
              <a:rPr lang="ru-RU" b="1" dirty="0" smtClean="0"/>
              <a:t> в трех аспектах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282263" y="2165132"/>
            <a:ext cx="109097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Сеть, как система взаимодействия её участников – образовательных учреждений и других субъектов, объединенных единым </a:t>
            </a:r>
            <a:r>
              <a:rPr lang="ru-RU" sz="2400" dirty="0" smtClean="0">
                <a:solidFill>
                  <a:schemeClr val="accent4"/>
                </a:solidFill>
              </a:rPr>
              <a:t>координационным центром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282263" y="3414325"/>
            <a:ext cx="105523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 содержательном плане сетевое взаимодействие может выстраиваться вокруг совместной образовательной программы, где каждый из участников вносит определенный вклад в её реализацию, </a:t>
            </a:r>
            <a:r>
              <a:rPr lang="ru-RU" sz="2400" dirty="0" smtClean="0">
                <a:solidFill>
                  <a:schemeClr val="accent4"/>
                </a:solidFill>
              </a:rPr>
              <a:t>в том числе в виде ресурсов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282263" y="5032850"/>
            <a:ext cx="105523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Для обучающегося сетевое взаимодействие выражается в том, что при разработке его индивидуального образовательного маршрута он оказывается в ситуации </a:t>
            </a:r>
            <a:r>
              <a:rPr lang="ru-RU" sz="2400" dirty="0" smtClean="0">
                <a:solidFill>
                  <a:schemeClr val="accent4"/>
                </a:solidFill>
              </a:rPr>
              <a:t>доступа ко всем элементам образовательной </a:t>
            </a:r>
            <a:r>
              <a:rPr lang="ru-RU" sz="2400" dirty="0" smtClean="0"/>
              <a:t>сети для решения своих образовательных целей.</a:t>
            </a:r>
            <a:endParaRPr lang="ru-RU" sz="2400" dirty="0"/>
          </a:p>
        </p:txBody>
      </p:sp>
      <p:sp>
        <p:nvSpPr>
          <p:cNvPr id="10" name="Овал 9"/>
          <p:cNvSpPr/>
          <p:nvPr/>
        </p:nvSpPr>
        <p:spPr>
          <a:xfrm>
            <a:off x="548398" y="2342498"/>
            <a:ext cx="481613" cy="476263"/>
          </a:xfrm>
          <a:prstGeom prst="ellipse">
            <a:avLst/>
          </a:prstGeom>
          <a:solidFill>
            <a:schemeClr val="accent4"/>
          </a:solidFill>
          <a:ln>
            <a:solidFill>
              <a:schemeClr val="bg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1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548398" y="3776357"/>
            <a:ext cx="481613" cy="476263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2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48397" y="5579548"/>
            <a:ext cx="481613" cy="476263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3</a:t>
            </a:r>
            <a:endParaRPr lang="ru-RU" dirty="0">
              <a:solidFill>
                <a:schemeClr val="bg1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5086350" y="3241221"/>
            <a:ext cx="2432957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086350" y="4879521"/>
            <a:ext cx="2432957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714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9070" y="504497"/>
            <a:ext cx="10131425" cy="1456267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accent4"/>
                </a:solidFill>
              </a:rPr>
              <a:t>СЕТЕВОЕ ВЗАИМОДЕЙСТВИЕ </a:t>
            </a:r>
            <a:r>
              <a:rPr lang="ru-RU" sz="4000" b="1" dirty="0" smtClean="0"/>
              <a:t>– КЛЮЧЕВАЯ ПРОБЛЕМА в рамках реализации ФГОС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4173" y="2173598"/>
            <a:ext cx="10131425" cy="36491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/>
              <a:t>	Сегодня приоритетом современного образования становится превращение </a:t>
            </a:r>
            <a:r>
              <a:rPr lang="ru-RU" sz="3200" dirty="0" smtClean="0">
                <a:solidFill>
                  <a:schemeClr val="accent4"/>
                </a:solidFill>
              </a:rPr>
              <a:t>жизненного</a:t>
            </a:r>
            <a:r>
              <a:rPr lang="ru-RU" sz="3200" dirty="0" smtClean="0"/>
              <a:t> пространства в </a:t>
            </a:r>
            <a:r>
              <a:rPr lang="ru-RU" sz="3200" dirty="0" smtClean="0">
                <a:solidFill>
                  <a:schemeClr val="accent4"/>
                </a:solidFill>
              </a:rPr>
              <a:t>мотивирующее</a:t>
            </a:r>
            <a:r>
              <a:rPr lang="ru-RU" sz="3200" dirty="0" smtClean="0"/>
              <a:t> пространство, определяющее </a:t>
            </a:r>
            <a:r>
              <a:rPr lang="ru-RU" sz="3200" dirty="0" smtClean="0">
                <a:solidFill>
                  <a:schemeClr val="accent4"/>
                </a:solidFill>
              </a:rPr>
              <a:t>самоактуализацию</a:t>
            </a:r>
            <a:r>
              <a:rPr lang="ru-RU" sz="3200" dirty="0" smtClean="0"/>
              <a:t> и </a:t>
            </a:r>
            <a:r>
              <a:rPr lang="ru-RU" sz="3200" dirty="0" smtClean="0">
                <a:solidFill>
                  <a:schemeClr val="accent4"/>
                </a:solidFill>
              </a:rPr>
              <a:t>самореализацию</a:t>
            </a:r>
            <a:r>
              <a:rPr lang="ru-RU" sz="3200" dirty="0" smtClean="0"/>
              <a:t> личности, где воспитание человека начинается с формирования </a:t>
            </a:r>
            <a:r>
              <a:rPr lang="ru-RU" sz="3200" dirty="0" smtClean="0">
                <a:solidFill>
                  <a:schemeClr val="accent4"/>
                </a:solidFill>
              </a:rPr>
              <a:t>мотивации</a:t>
            </a:r>
            <a:r>
              <a:rPr lang="ru-RU" sz="3200" dirty="0" smtClean="0"/>
              <a:t> к познанию, творчеству, труду, спорту.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6487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497" y="127713"/>
            <a:ext cx="11225048" cy="1456267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accent4"/>
                </a:solidFill>
              </a:rPr>
              <a:t>Проблемы готовности </a:t>
            </a:r>
            <a:r>
              <a:rPr lang="ru-RU" sz="4000" b="1" dirty="0" smtClean="0"/>
              <a:t>образовательных учреждений к сетевому взаимодействию</a:t>
            </a:r>
            <a:endParaRPr lang="ru-RU" sz="4000" b="1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735830" y="1645309"/>
            <a:ext cx="8788108" cy="515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2000" dirty="0" smtClean="0"/>
              <a:t>Недостаток у педагогов навыков владения </a:t>
            </a:r>
            <a:r>
              <a:rPr lang="en-US" sz="2000" dirty="0" smtClean="0"/>
              <a:t>IT </a:t>
            </a:r>
            <a:r>
              <a:rPr lang="ru-RU" sz="2000" dirty="0" smtClean="0"/>
              <a:t>технологиями</a:t>
            </a:r>
            <a:endParaRPr lang="ru-RU" sz="2000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735830" y="2275471"/>
            <a:ext cx="8788108" cy="5858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2000" dirty="0" smtClean="0"/>
              <a:t>Неспособность педагогов решать профессиональные задачи с использованием современных средств и методов ИКТ</a:t>
            </a:r>
            <a:endParaRPr lang="ru-RU" sz="2000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1735830" y="2974842"/>
            <a:ext cx="8788108" cy="6187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2000" dirty="0" smtClean="0"/>
              <a:t>Трудно сохранить ценности дополнительного, школьного и профессионального образования</a:t>
            </a:r>
            <a:endParaRPr lang="ru-RU" sz="2000" dirty="0"/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1735830" y="3752745"/>
            <a:ext cx="8788108" cy="515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2000" dirty="0" smtClean="0"/>
              <a:t>Тяжело сохранить самостоятельную независимость учреждения</a:t>
            </a:r>
            <a:endParaRPr lang="ru-RU" sz="2000" dirty="0"/>
          </a:p>
        </p:txBody>
      </p:sp>
      <p:sp>
        <p:nvSpPr>
          <p:cNvPr id="11" name="Овал 10"/>
          <p:cNvSpPr/>
          <p:nvPr/>
        </p:nvSpPr>
        <p:spPr>
          <a:xfrm>
            <a:off x="1064173" y="1641798"/>
            <a:ext cx="481613" cy="476263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1735830" y="4556479"/>
            <a:ext cx="8788108" cy="3717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2000" dirty="0" smtClean="0"/>
              <a:t>Не всегда учитываются интересы ребенка</a:t>
            </a:r>
            <a:endParaRPr lang="ru-RU" sz="2000" dirty="0"/>
          </a:p>
        </p:txBody>
      </p:sp>
      <p:sp>
        <p:nvSpPr>
          <p:cNvPr id="13" name="Объект 2"/>
          <p:cNvSpPr txBox="1">
            <a:spLocks/>
          </p:cNvSpPr>
          <p:nvPr/>
        </p:nvSpPr>
        <p:spPr>
          <a:xfrm>
            <a:off x="1735830" y="5179789"/>
            <a:ext cx="8788108" cy="59850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ru-RU" sz="2000" dirty="0" smtClean="0"/>
              <a:t>Важность проблемы признается многими, но не решается в виду отсутствия необходимых условий</a:t>
            </a:r>
            <a:endParaRPr lang="ru-RU" sz="2000" dirty="0"/>
          </a:p>
        </p:txBody>
      </p:sp>
      <p:sp>
        <p:nvSpPr>
          <p:cNvPr id="14" name="Овал 13"/>
          <p:cNvSpPr/>
          <p:nvPr/>
        </p:nvSpPr>
        <p:spPr>
          <a:xfrm>
            <a:off x="1064174" y="2330242"/>
            <a:ext cx="481613" cy="476263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6" name="Овал 15"/>
          <p:cNvSpPr/>
          <p:nvPr/>
        </p:nvSpPr>
        <p:spPr>
          <a:xfrm>
            <a:off x="1064167" y="3046087"/>
            <a:ext cx="481613" cy="476263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17" name="Овал 16"/>
          <p:cNvSpPr/>
          <p:nvPr/>
        </p:nvSpPr>
        <p:spPr>
          <a:xfrm>
            <a:off x="1064165" y="3772306"/>
            <a:ext cx="481613" cy="476263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19" name="Овал 18"/>
          <p:cNvSpPr/>
          <p:nvPr/>
        </p:nvSpPr>
        <p:spPr>
          <a:xfrm>
            <a:off x="1064164" y="4504228"/>
            <a:ext cx="481613" cy="476263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20" name="Овал 19"/>
          <p:cNvSpPr/>
          <p:nvPr/>
        </p:nvSpPr>
        <p:spPr>
          <a:xfrm>
            <a:off x="1064171" y="5240912"/>
            <a:ext cx="481613" cy="476263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</a:t>
            </a:r>
            <a:endParaRPr lang="ru-RU" dirty="0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V="1">
            <a:off x="3808231" y="2182230"/>
            <a:ext cx="2577384" cy="1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3808231" y="2938664"/>
            <a:ext cx="2577384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3808231" y="3764101"/>
            <a:ext cx="2577384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3808231" y="4434284"/>
            <a:ext cx="2577384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3808231" y="5073475"/>
            <a:ext cx="2577384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4580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8559" y="73572"/>
            <a:ext cx="10131425" cy="1456267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/>
              <a:t>остро-стоящая проблема сетевого взаимодействия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6725" y="1627059"/>
            <a:ext cx="10131425" cy="46371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ru-RU" sz="2400" dirty="0" smtClean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Инфраструктура</a:t>
            </a:r>
            <a:r>
              <a:rPr lang="ru-R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современного дополнительного образования детей в массе своей создана десятилетия назад и </a:t>
            </a:r>
            <a:r>
              <a:rPr lang="ru-RU" sz="2400" dirty="0" smtClean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отстает от современных требований.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ru-RU" sz="2400" dirty="0" smtClean="0"/>
              <a:t>	</a:t>
            </a:r>
            <a:r>
              <a:rPr lang="ru-RU" sz="2400" dirty="0" smtClean="0">
                <a:solidFill>
                  <a:srgbClr val="92D050"/>
                </a:solidFill>
              </a:rPr>
              <a:t>Система испытывает острый дефицит в современном оборудовании и инвентаре, учебных пособиях, компьютерной технике, в обеспечении качественной компьютерной интернет-связью, особенно для реализации высокотехнологичных программ.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ru-RU" sz="2400" dirty="0" smtClean="0"/>
              <a:t>	Это не позволяет нам расширить спектр образовательных программ, привлечь талантливых молодых специалистов.</a:t>
            </a:r>
            <a:endParaRPr lang="ru-RU" sz="2400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220935" y="5208814"/>
            <a:ext cx="3396343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4220936" y="3020786"/>
            <a:ext cx="3396343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605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5517" y="304801"/>
            <a:ext cx="11214538" cy="1750556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92D050"/>
                </a:solidFill>
              </a:rPr>
              <a:t>Дополнительное образование</a:t>
            </a:r>
            <a:r>
              <a:rPr lang="ru-RU" sz="4000" b="1" dirty="0" smtClean="0"/>
              <a:t> – помогает в самоопределении и самореализации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5704" y="2268191"/>
            <a:ext cx="10358789" cy="31039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/>
              <a:t>	</a:t>
            </a:r>
            <a:r>
              <a:rPr lang="ru-RU" sz="2400" b="1" dirty="0" smtClean="0">
                <a:solidFill>
                  <a:srgbClr val="92D050"/>
                </a:solidFill>
              </a:rPr>
              <a:t>Дополнительное образование детей </a:t>
            </a:r>
            <a:r>
              <a:rPr lang="ru-RU" sz="2400" dirty="0" smtClean="0"/>
              <a:t>– это процесс освоения вида деятельности или области знаний, выходящих за рамки стандарта обязательного (общего, начального, среднего, высшего профессионального) образования, </a:t>
            </a:r>
            <a:r>
              <a:rPr lang="ru-RU" sz="2400" dirty="0" smtClean="0">
                <a:solidFill>
                  <a:srgbClr val="92D050"/>
                </a:solidFill>
              </a:rPr>
              <a:t>позволяющее</a:t>
            </a:r>
            <a:r>
              <a:rPr lang="ru-RU" sz="2400" dirty="0" smtClean="0"/>
              <a:t> ребенку </a:t>
            </a:r>
            <a:r>
              <a:rPr lang="ru-RU" sz="2400" dirty="0" smtClean="0">
                <a:solidFill>
                  <a:srgbClr val="92D050"/>
                </a:solidFill>
              </a:rPr>
              <a:t>приобрести устойчивую потребность в познании и творчестве</a:t>
            </a:r>
            <a:r>
              <a:rPr lang="ru-RU" sz="2400" dirty="0" smtClean="0"/>
              <a:t>, максимально </a:t>
            </a:r>
            <a:r>
              <a:rPr lang="ru-RU" sz="2400" dirty="0" smtClean="0">
                <a:solidFill>
                  <a:srgbClr val="92D050"/>
                </a:solidFill>
              </a:rPr>
              <a:t>реализовать себя</a:t>
            </a:r>
            <a:r>
              <a:rPr lang="ru-RU" sz="2400" dirty="0" smtClean="0"/>
              <a:t>, </a:t>
            </a:r>
            <a:r>
              <a:rPr lang="ru-RU" sz="2400" dirty="0" smtClean="0">
                <a:solidFill>
                  <a:srgbClr val="92D050"/>
                </a:solidFill>
              </a:rPr>
              <a:t>самоопределиться</a:t>
            </a:r>
            <a:r>
              <a:rPr lang="ru-RU" sz="2400" dirty="0" smtClean="0"/>
              <a:t> предметно, социально, профессионально, личностно.</a:t>
            </a:r>
            <a:endParaRPr lang="ru-RU" sz="2400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084818" y="5731323"/>
            <a:ext cx="10131425" cy="10749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ru-RU" sz="2400" b="1" dirty="0" smtClean="0">
                <a:solidFill>
                  <a:srgbClr val="92D050"/>
                </a:solidFill>
              </a:rPr>
              <a:t>Дополнительное образование детей </a:t>
            </a:r>
            <a:r>
              <a:rPr lang="ru-RU" sz="2400" dirty="0" smtClean="0">
                <a:solidFill>
                  <a:srgbClr val="92D050"/>
                </a:solidFill>
              </a:rPr>
              <a:t>– зона ближайшего развития системы образования</a:t>
            </a:r>
            <a:endParaRPr lang="ru-RU" sz="2400" dirty="0">
              <a:solidFill>
                <a:srgbClr val="92D050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220936" y="5535386"/>
            <a:ext cx="3396343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566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ебеса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Небесная</Template>
  <TotalTime>632</TotalTime>
  <Words>746</Words>
  <Application>Microsoft Office PowerPoint</Application>
  <PresentationFormat>Произвольный</PresentationFormat>
  <Paragraphs>123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Небеса</vt:lpstr>
      <vt:lpstr>Презентация PowerPoint</vt:lpstr>
      <vt:lpstr>Презентация PowerPoint</vt:lpstr>
      <vt:lpstr>Цель государственной политики в области образования –  повышение доступности и качества образования до 2020 года</vt:lpstr>
      <vt:lpstr>Принципы, заложенные в основу развития системы образования</vt:lpstr>
      <vt:lpstr>Применительно к образовательной деятельности мы рассматриваем сетевое взаимодействие в трех аспектах</vt:lpstr>
      <vt:lpstr>СЕТЕВОЕ ВЗАИМОДЕЙСТВИЕ – КЛЮЧЕВАЯ ПРОБЛЕМА в рамках реализации ФГОС</vt:lpstr>
      <vt:lpstr>Проблемы готовности образовательных учреждений к сетевому взаимодействию</vt:lpstr>
      <vt:lpstr>остро-стоящая проблема сетевого взаимодействия</vt:lpstr>
      <vt:lpstr>Дополнительное образование – помогает в самоопределении и самореализации</vt:lpstr>
      <vt:lpstr>Конкурентные преимущества дополнительного образования перед формальным образованием</vt:lpstr>
      <vt:lpstr>ПРОБЛЕМА отсутствия мотивации у детей получать востребованную профессию</vt:lpstr>
      <vt:lpstr>Цель сетевого взаимодействия</vt:lpstr>
      <vt:lpstr>Презентация PowerPoint</vt:lpstr>
      <vt:lpstr>Внедрение сетевого взаимодействия образовательных учреждений позволит:</vt:lpstr>
      <vt:lpstr>Спасибо за внимание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Global</dc:creator>
  <cp:lastModifiedBy>морозов</cp:lastModifiedBy>
  <cp:revision>69</cp:revision>
  <cp:lastPrinted>2018-03-28T12:42:09Z</cp:lastPrinted>
  <dcterms:created xsi:type="dcterms:W3CDTF">2018-03-27T07:20:04Z</dcterms:created>
  <dcterms:modified xsi:type="dcterms:W3CDTF">2018-04-11T10:45:50Z</dcterms:modified>
</cp:coreProperties>
</file>